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7B7F"/>
    <a:srgbClr val="E2C2B3"/>
    <a:srgbClr val="40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1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88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97B7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00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Powered Health Assistant for remote patient supervision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61504"/>
            <a:ext cx="3763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InnovAct 2025 Hackathon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55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IoT Track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50487"/>
            <a:ext cx="6452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Team: VitalEyes    |     Yukti ID: </a:t>
            </a: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IR2025-996023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449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Ayush Jaiswal - 23BEC0204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871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Saunok Roy - 23BEC0255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293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Avanthika Hegde- 23BCB0069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871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Aarush Lenka  - 23BEC0325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solution is designed for continuous evolution, with clear pathways for enhancement and expansion: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9374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743444"/>
            <a:ext cx="504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Remote Patient Health Supervision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23386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Doctors can access patient vitals remotely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09374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743444"/>
            <a:ext cx="3744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Secure Data Transmission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23386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Usage of AWS IoT to deal with safety issues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3579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957649"/>
            <a:ext cx="4654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Enhanced Mobility &amp; Navigation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44806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Rover movement control from Blynk IoT web dashboard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23579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5957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44806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 powered emotion detection and recommendations based on analysis of health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bg>
      <p:bgPr>
        <a:solidFill>
          <a:srgbClr val="997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011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Acknowledgements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0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extend our deepest gratitude to those who supported our journey.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50337" y="3763328"/>
            <a:ext cx="35296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Dedicated Team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528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Ayush Jaiswal (Hardware Engineer) - 23BEC0204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09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Saunok Roy (Fullstack Dev) - 23BEC0255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3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Avanthika Hegde(ML Engineer) - </a:t>
            </a: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23BCB0069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553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Aarush Lenka (Design &amp; Automation) - 23BEC0325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11154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are the issues we are trying to address?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 </a:t>
            </a:r>
            <a:r>
              <a:rPr lang="en-US" dirty="0">
                <a:solidFill>
                  <a:srgbClr val="997B7F"/>
                </a:solidFill>
              </a:rPr>
              <a:t>overcrowded hospitals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rural areas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or </a:t>
            </a:r>
            <a:r>
              <a:rPr lang="en-US" dirty="0">
                <a:solidFill>
                  <a:srgbClr val="997B7F"/>
                </a:solidFill>
              </a:rPr>
              <a:t>disaster zones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patients often lack timely medical attention and continuous monitoring.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2755761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Limited Physical Presence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3850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Doctors and caregivers cannot always be physically present for continuous patient oversight.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9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10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7178933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363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Incomplete Monitoring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systems overlook the critical emotional and mental states, focusing only on physical vitals.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5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6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11602105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significant need exists for a low-cost, mobile, and intelligent system that can autonomously reach and monitor patients.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299"/>
            <a:ext cx="93691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Introducing the Health Assistance Rover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80686"/>
            <a:ext cx="69743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solution is a compact, autonomous rover designed to revolutionize patient monitoring. Equipped with advanced biosensors and an AI-powered camera, it provides comprehensive health insights, ensuring no patient is overlooked.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851904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65967" y="2755583"/>
            <a:ext cx="25136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Biosensor Integration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65967" y="3220522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Monitors heart rate, SpO2, temperature, and ECG with precision.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3970020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65967" y="38736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Emotional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65967" y="4338638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Mounted camera uses AI to detect and interpret patient emotional states.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508813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65967" y="4991814"/>
            <a:ext cx="26500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Web Dashboard Access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65967" y="5456753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Real-time data visualization for patients and doctors, accessible anywhere.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6206252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1065967" y="610993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AI-Driven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65967" y="6574869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Analyzes vital trends and provides proactive recommendations for care.</a:t>
            </a:r>
            <a:endParaRPr lang="en-US" sz="1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7385636-02EB-6949-027B-6A8BF5592A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2271957"/>
                  </p:ext>
                </p:extLst>
              </p:nvPr>
            </p:nvGraphicFramePr>
            <p:xfrm>
              <a:off x="9107175" y="386535"/>
              <a:ext cx="4021803" cy="73484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21803" cy="7348421"/>
                    </a:xfrm>
                    <a:prstGeom prst="rect">
                      <a:avLst/>
                    </a:prstGeom>
                  </am3d:spPr>
                  <am3d:camera>
                    <am3d:pos x="0" y="0" z="55408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496" d="1000000"/>
                    <am3d:preTrans dx="3" dy="-17711818" dz="75567"/>
                    <am3d:scale>
                      <am3d:sx n="1000000" d="1000000"/>
                      <am3d:sy n="1000000" d="1000000"/>
                      <am3d:sz n="1000000" d="1000000"/>
                    </am3d:scale>
                    <am3d:rot ax="87673" ay="-2087483" az="-500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68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7385636-02EB-6949-027B-6A8BF5592A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7175" y="386535"/>
                <a:ext cx="4021803" cy="73484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E2C2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5428" y="547688"/>
            <a:ext cx="3979545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Technical Blueprint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787372" y="1275636"/>
            <a:ext cx="22795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Hardware Components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96992" y="1663898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696992" y="1663898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872133" y="1808559"/>
            <a:ext cx="2050613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Rover Mobility &amp; Control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72133" y="2140148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Motor driver &amp; ESP32 for robust navigation.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696992" y="2621280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7"/>
          <p:cNvSpPr/>
          <p:nvPr/>
        </p:nvSpPr>
        <p:spPr>
          <a:xfrm>
            <a:off x="696992" y="2621280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872133" y="2765941"/>
            <a:ext cx="1771531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Vital Sign Acquisition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72133" y="3097530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MAX30100 (SpO2/HR), DHT11 (Temp), Body Temp Sensor for comprehensive data.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96992" y="3578662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1"/>
          <p:cNvSpPr/>
          <p:nvPr/>
        </p:nvSpPr>
        <p:spPr>
          <a:xfrm>
            <a:off x="696992" y="3578662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872133" y="3723323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Visual &amp; Auxiliary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72133" y="4054912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ESP32-CAM for emotional analysis, AD3282 for ECG, and breadboard for prototyping.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9661684" y="1275636"/>
            <a:ext cx="20983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&amp; Platforms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10703243" y="1663898"/>
            <a:ext cx="15240" cy="5873591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6"/>
          <p:cNvSpPr/>
          <p:nvPr/>
        </p:nvSpPr>
        <p:spPr>
          <a:xfrm>
            <a:off x="10192226" y="1801892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Shape 17"/>
          <p:cNvSpPr/>
          <p:nvPr/>
        </p:nvSpPr>
        <p:spPr>
          <a:xfrm>
            <a:off x="10565249" y="1663898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827" y="1688187"/>
            <a:ext cx="194072" cy="242649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445460" y="1708309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AWS IoT Core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480697" y="2039898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Secure device connectivity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10841236" y="2578537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4" name="Shape 21"/>
          <p:cNvSpPr/>
          <p:nvPr/>
        </p:nvSpPr>
        <p:spPr>
          <a:xfrm>
            <a:off x="10565249" y="2440543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827" y="2464832"/>
            <a:ext cx="194072" cy="242649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1358086" y="2484953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Blynk IoT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11358086" y="2816543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Rover control dashboard.</a:t>
            </a:r>
            <a:endParaRPr lang="en-US" sz="1000" dirty="0"/>
          </a:p>
        </p:txBody>
      </p:sp>
      <p:sp>
        <p:nvSpPr>
          <p:cNvPr id="28" name="Shape 24"/>
          <p:cNvSpPr/>
          <p:nvPr/>
        </p:nvSpPr>
        <p:spPr>
          <a:xfrm>
            <a:off x="10192226" y="3247906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9" name="Shape 25"/>
          <p:cNvSpPr/>
          <p:nvPr/>
        </p:nvSpPr>
        <p:spPr>
          <a:xfrm>
            <a:off x="10565249" y="3109913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827" y="3134201"/>
            <a:ext cx="194072" cy="242649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8367832" y="3154323"/>
            <a:ext cx="169580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React.js &amp; Express.js</a:t>
            </a:r>
            <a:endParaRPr lang="en-US" sz="1250" dirty="0"/>
          </a:p>
        </p:txBody>
      </p:sp>
      <p:sp>
        <p:nvSpPr>
          <p:cNvPr id="32" name="Text 27"/>
          <p:cNvSpPr/>
          <p:nvPr/>
        </p:nvSpPr>
        <p:spPr>
          <a:xfrm>
            <a:off x="7480697" y="3485912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Dynamic web dashboard for user interface.</a:t>
            </a:r>
            <a:endParaRPr lang="en-US" sz="1000" dirty="0"/>
          </a:p>
        </p:txBody>
      </p:sp>
      <p:sp>
        <p:nvSpPr>
          <p:cNvPr id="33" name="Shape 28"/>
          <p:cNvSpPr/>
          <p:nvPr/>
        </p:nvSpPr>
        <p:spPr>
          <a:xfrm>
            <a:off x="10841236" y="3917394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Shape 29"/>
          <p:cNvSpPr/>
          <p:nvPr/>
        </p:nvSpPr>
        <p:spPr>
          <a:xfrm>
            <a:off x="10565249" y="3779401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827" y="3803690"/>
            <a:ext cx="194072" cy="242649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11358086" y="3823811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Supabase</a:t>
            </a:r>
            <a:endParaRPr lang="en-US" sz="1250" dirty="0"/>
          </a:p>
        </p:txBody>
      </p:sp>
      <p:sp>
        <p:nvSpPr>
          <p:cNvPr id="37" name="Text 31"/>
          <p:cNvSpPr/>
          <p:nvPr/>
        </p:nvSpPr>
        <p:spPr>
          <a:xfrm>
            <a:off x="11358086" y="4155400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Flexible PostgreSQL database for patient data.</a:t>
            </a:r>
            <a:endParaRPr lang="en-US" sz="1000" dirty="0"/>
          </a:p>
        </p:txBody>
      </p:sp>
      <p:sp>
        <p:nvSpPr>
          <p:cNvPr id="38" name="Shape 32"/>
          <p:cNvSpPr/>
          <p:nvPr/>
        </p:nvSpPr>
        <p:spPr>
          <a:xfrm>
            <a:off x="10192226" y="4586883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9" name="Shape 33"/>
          <p:cNvSpPr/>
          <p:nvPr/>
        </p:nvSpPr>
        <p:spPr>
          <a:xfrm>
            <a:off x="10565249" y="4448889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3827" y="4473178"/>
            <a:ext cx="194072" cy="242649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8445460" y="4493300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DeepFace 0.0.95</a:t>
            </a:r>
            <a:endParaRPr lang="en-US" sz="1250" dirty="0"/>
          </a:p>
        </p:txBody>
      </p:sp>
      <p:sp>
        <p:nvSpPr>
          <p:cNvPr id="42" name="Text 35"/>
          <p:cNvSpPr/>
          <p:nvPr/>
        </p:nvSpPr>
        <p:spPr>
          <a:xfrm>
            <a:off x="7480697" y="4824889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Facial recognition &amp; emotion analysis.</a:t>
            </a:r>
            <a:endParaRPr lang="en-US" sz="1000" dirty="0"/>
          </a:p>
        </p:txBody>
      </p:sp>
      <p:sp>
        <p:nvSpPr>
          <p:cNvPr id="43" name="Shape 36"/>
          <p:cNvSpPr/>
          <p:nvPr/>
        </p:nvSpPr>
        <p:spPr>
          <a:xfrm>
            <a:off x="10841236" y="5256371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4" name="Shape 37"/>
          <p:cNvSpPr/>
          <p:nvPr/>
        </p:nvSpPr>
        <p:spPr>
          <a:xfrm>
            <a:off x="10565249" y="5118378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3827" y="5142667"/>
            <a:ext cx="194072" cy="242649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11358086" y="5162788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Langchain</a:t>
            </a:r>
            <a:endParaRPr lang="en-US" sz="1250" dirty="0"/>
          </a:p>
        </p:txBody>
      </p:sp>
      <p:sp>
        <p:nvSpPr>
          <p:cNvPr id="47" name="Text 39"/>
          <p:cNvSpPr/>
          <p:nvPr/>
        </p:nvSpPr>
        <p:spPr>
          <a:xfrm>
            <a:off x="11358086" y="5494377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Large Language Model integration for insights.</a:t>
            </a:r>
            <a:endParaRPr lang="en-US" sz="1000" dirty="0"/>
          </a:p>
        </p:txBody>
      </p:sp>
      <p:sp>
        <p:nvSpPr>
          <p:cNvPr id="48" name="Shape 40"/>
          <p:cNvSpPr/>
          <p:nvPr/>
        </p:nvSpPr>
        <p:spPr>
          <a:xfrm>
            <a:off x="10192226" y="5925860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9" name="Shape 41"/>
          <p:cNvSpPr/>
          <p:nvPr/>
        </p:nvSpPr>
        <p:spPr>
          <a:xfrm>
            <a:off x="10565249" y="5787866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3827" y="5812155"/>
            <a:ext cx="194072" cy="242649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8445460" y="5832277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FastAPI</a:t>
            </a:r>
            <a:endParaRPr lang="en-US" sz="1250" dirty="0"/>
          </a:p>
        </p:txBody>
      </p:sp>
      <p:sp>
        <p:nvSpPr>
          <p:cNvPr id="52" name="Text 43"/>
          <p:cNvSpPr/>
          <p:nvPr/>
        </p:nvSpPr>
        <p:spPr>
          <a:xfrm>
            <a:off x="7480697" y="6163866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High-performance API for ML/LLM services.</a:t>
            </a:r>
            <a:endParaRPr lang="en-US" sz="1000" dirty="0"/>
          </a:p>
        </p:txBody>
      </p:sp>
      <p:sp>
        <p:nvSpPr>
          <p:cNvPr id="53" name="Shape 44"/>
          <p:cNvSpPr/>
          <p:nvPr/>
        </p:nvSpPr>
        <p:spPr>
          <a:xfrm>
            <a:off x="10841236" y="6595348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4" name="Shape 45"/>
          <p:cNvSpPr/>
          <p:nvPr/>
        </p:nvSpPr>
        <p:spPr>
          <a:xfrm>
            <a:off x="10565249" y="6457355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3827" y="6505932"/>
            <a:ext cx="194072" cy="194072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11358086" y="6501765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n8n</a:t>
            </a:r>
            <a:endParaRPr lang="en-US" sz="1250" dirty="0"/>
          </a:p>
        </p:txBody>
      </p:sp>
      <p:sp>
        <p:nvSpPr>
          <p:cNvPr id="57" name="Text 47"/>
          <p:cNvSpPr/>
          <p:nvPr/>
        </p:nvSpPr>
        <p:spPr>
          <a:xfrm>
            <a:off x="11358086" y="6833354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Workflow automation for alerts &amp; actions.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327"/>
            <a:ext cx="6282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Architecture Diagram</a:t>
            </a:r>
            <a:endParaRPr lang="en-US" sz="445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 t="12576" b="14883"/>
          <a:stretch>
            <a:fillRect/>
          </a:stretch>
        </p:blipFill>
        <p:spPr>
          <a:xfrm>
            <a:off x="467498" y="3272275"/>
            <a:ext cx="13695405" cy="4639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Prototype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41518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working prototype demonstrates the seamless integration of hardware and software, bringing autonomous patient monitoring to life. 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60032"/>
            <a:ext cx="30480" cy="1236107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793790" y="3651290"/>
            <a:ext cx="3090505" cy="3467219"/>
          </a:xfrm>
          <a:prstGeom prst="roundRect">
            <a:avLst>
              <a:gd name="adj" fmla="val 17615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1020604" y="3878104"/>
            <a:ext cx="26368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Autonomous Navigation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722852"/>
            <a:ext cx="263687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rover adeptly navigates diverse indoor environments, reaching patients when and where needed.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4337923" y="38781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Real-time Data Capture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37923" y="4722852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Sensors provide immediate, accurate readings of vitals, updated constantly on the dashboard.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7655362" y="3878104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Emotion Detection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55362" y="5077182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camera accurately identifies emotional states, providing crucial psychological context.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745986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3"/>
          <p:cNvSpPr/>
          <p:nvPr/>
        </p:nvSpPr>
        <p:spPr>
          <a:xfrm>
            <a:off x="10972800" y="38781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Intuitive Web Interface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972800" y="4722852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dashboard presents complex data simply, enabling quick insights for caregivers.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535"/>
            <a:ext cx="1162728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Transformative Impact &amp; Broad Applications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86295"/>
            <a:ext cx="62724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project addresses the surging demand for remote healthcare, elderly care, and disaster response. It's a low-cost, mobile, and intelligent solution poised to redefine patient monitoring.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3431084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99899" y="332267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Patient Outcomes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9899" y="3845600"/>
            <a:ext cx="596634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Improves care quality through continuous, comprehensive monitoring.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93790" y="5015686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99899" y="490728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Caregiver Support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9899" y="5430203"/>
            <a:ext cx="596634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Reduces workload by providing autonomous assistance and real-time alerts.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3790" y="6600289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99899" y="649188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099899" y="7014805"/>
            <a:ext cx="596634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Extends care to remote areas and overcrowded facilities.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780" y="1786295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10" y="2342555"/>
            <a:ext cx="4725472" cy="4725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0769" y="1216581"/>
            <a:ext cx="9948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hurdles did we overcome?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273379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79" y="6846332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274962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Sensor Integration Complexity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64431" y="3594378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Integrating diverse biosensors (ECG, SpO2, Temperature) for accurate, simultaneous data presented significant hardware challenges.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64431" y="5544979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Implementation of interrupts to remove interference of I2C sensors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273379"/>
            <a:ext cx="272177" cy="27217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51" y="6846332"/>
            <a:ext cx="272177" cy="272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97523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587603" y="3240048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Ensuring safe low-latency data transmission from the rover to the cloud and dashboard was crucial for live monitoring.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5587603" y="4827746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Optimized data protocols and efficient cloud infrastructure (AWS IoT Core) for minimal delay.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2273379"/>
            <a:ext cx="272177" cy="272177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923" y="6846332"/>
            <a:ext cx="272177" cy="27217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083641" y="2749629"/>
            <a:ext cx="33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Emotional AI Accuracy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10010775" y="3240048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Achieving reliable emotion detection from a mobile camera, especially in varied lighting conditions, was a key hurdle.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10010775" y="5190649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Extensive training with diverse datasets and fine-tuning DeepFace models for robust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5084683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What does the Future hold?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0932" y="1790700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67132" y="1828740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451848" y="1828800"/>
            <a:ext cx="3027283" cy="762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Implementation of rPPG model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51848" y="2794635"/>
            <a:ext cx="302728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Remote Photoplethysmography model can be used for detecting blood pressure using OpenCV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733330" y="1790700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4809530" y="1828740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394246" y="1828800"/>
            <a:ext cx="3027283" cy="762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Usage of Industry-level Sensors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394246" y="2794635"/>
            <a:ext cx="302728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It will help us get more fine-tuned and accurate values from the sensors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0932" y="4502468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867132" y="4540508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451848" y="4540568"/>
            <a:ext cx="3738682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Autonomous Navigation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451848" y="5125164"/>
            <a:ext cx="696968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Implementing obstacle  and object detection to allow the bot to move automatically and tend to patients without human intervention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01" y="1790700"/>
            <a:ext cx="4921568" cy="492156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89771" y="7246025"/>
            <a:ext cx="3050858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812</Words>
  <Application>Microsoft Office PowerPoint</Application>
  <PresentationFormat>Custom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Aarush Lenka</cp:lastModifiedBy>
  <cp:revision>8</cp:revision>
  <dcterms:created xsi:type="dcterms:W3CDTF">2025-08-24T19:22:04Z</dcterms:created>
  <dcterms:modified xsi:type="dcterms:W3CDTF">2025-08-25T03:46:29Z</dcterms:modified>
</cp:coreProperties>
</file>